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82" r:id="rId4"/>
    <p:sldId id="283" r:id="rId5"/>
    <p:sldId id="265" r:id="rId6"/>
    <p:sldId id="258" r:id="rId7"/>
    <p:sldId id="263" r:id="rId8"/>
    <p:sldId id="284" r:id="rId9"/>
    <p:sldId id="285" r:id="rId10"/>
    <p:sldId id="286" r:id="rId11"/>
    <p:sldId id="280" r:id="rId12"/>
    <p:sldId id="287" r:id="rId13"/>
    <p:sldId id="273" r:id="rId14"/>
    <p:sldId id="276" r:id="rId15"/>
    <p:sldId id="288" r:id="rId16"/>
    <p:sldId id="278" r:id="rId17"/>
    <p:sldId id="28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F4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E215BC-6D06-45C8-8FF6-6E4C7A98E955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46D9678-A201-409B-A4CA-EFFDBF4E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D3BDF9-14B8-47F6-B28C-CD72BAC12420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A9410-21E5-43AF-A9E6-A1E843C650D3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D7FF29-20FC-4D14-A511-C76539467E1F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3BBBF6-0E8E-43B0-914E-86C145C36FF8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7DB085-2028-4182-B11A-F87F4B289B7E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2B37DD-1E3D-4531-801B-D730379B5FB1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086D5E-920A-41A8-9E5E-03A060C631F6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F103FC-C2A7-4639-8D35-A57E30B30DA5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0262DD-B965-4EA4-80EC-771AFC9ABDA0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E1EB-29F2-42F5-8C0C-693CB09913E0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1289-2600-45D1-B6FB-E0FE6E9F8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B9AE-38D6-4DA1-AD21-2C5A804730EE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821F-B8BB-408B-AAFF-C0BA8BE7C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B452-910E-4B93-AEE3-89CCF1C6B129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5604-6E8B-430D-83E8-37F912E4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E8C1-A91E-41B4-B15B-3BE325A8B9C8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37A0-ADCE-4765-8912-904B62250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4827-D86D-4FA7-A9D8-3D111B721F68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EE9A-7DB0-4447-B8DF-04FE170F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55EC-3C81-400D-8B06-A730AB615B9E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4A1A-3C8A-477C-B8ED-C651C96CE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D2E6-FCE9-4840-9FDA-CFAF73CCB91D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E7DE-D985-432E-B395-F7757F8C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5232-37CE-43FD-9969-FE934AF220ED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2580-941E-483C-8C5C-43907890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4A3-1E67-49CD-A647-BBCD7D70BEC7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1A40-79CD-4F8A-B266-14427A46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5B8-436A-4F2C-B840-93C8435BE379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75E9-2B60-4B50-AAD1-667E85898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BBFF-C0EE-482A-ABAB-D1484C1FF60B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6B77-72CE-488B-B0F2-6403BE95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3A678F-F7AA-418B-9846-346089428471}" type="datetimeFigureOut">
              <a:rPr lang="en-US"/>
              <a:pPr>
                <a:defRPr/>
              </a:pPr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04ED67-0C48-49C1-97F7-DF7F31B26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My Pictures\Hog\scan0061.t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574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64008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Green Coalition</a:t>
            </a:r>
            <a:endParaRPr lang="mn-MN" sz="3600" dirty="0" smtClean="0">
              <a:solidFill>
                <a:schemeClr val="accent3">
                  <a:lumMod val="75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1800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  “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Mongolian National Green Coalition</a:t>
            </a:r>
            <a:r>
              <a:rPr lang="mn-MN" sz="1800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”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NGO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Arial Mon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57400"/>
            <a:ext cx="3429000" cy="3505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mn-MN" sz="44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kumimoji="0" lang="en-US" sz="4400" dirty="0">
                <a:solidFill>
                  <a:schemeClr val="accent3">
                    <a:lumMod val="50000"/>
                  </a:schemeClr>
                </a:solidFill>
              </a:rPr>
              <a:t>Waste Management</a:t>
            </a:r>
            <a:r>
              <a:rPr kumimoji="0" lang="mn-MN" sz="44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” </a:t>
            </a:r>
            <a:r>
              <a:rPr kumimoji="0" lang="en-US" sz="44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project</a:t>
            </a:r>
            <a:endParaRPr kumimoji="0" lang="en-US" sz="44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5052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waste management ‘’ project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965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implementator</a:t>
            </a:r>
            <a:r>
              <a:rPr lang="mn-MN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citizen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Daramrenchin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Green Coalition and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Mongolian national green movement’’  NGO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citizens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financer;:</a:t>
            </a:r>
            <a:endParaRPr lang="mn-MN" b="1" u="sng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“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Mobicom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”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co.,ltd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ХХК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partner</a:t>
            </a:r>
            <a:r>
              <a:rPr lang="mn-MN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CGC, FWS of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Bayan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zurkh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district  and head of sub district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Recipients of Project results </a:t>
            </a:r>
            <a:r>
              <a:rPr lang="mn-MN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,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114 families, consulate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street,Bayan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zurkh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district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,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sub district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14-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Number of officers</a:t>
            </a:r>
            <a:r>
              <a:rPr lang="mn-MN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term</a:t>
            </a:r>
            <a:r>
              <a:rPr lang="mn-MN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2008.09.01 – 2009.12.31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457200"/>
            <a:ext cx="2286000" cy="1981200"/>
          </a:xfrm>
        </p:spPr>
      </p:pic>
      <p:pic>
        <p:nvPicPr>
          <p:cNvPr id="28676" name="Picture 2" descr="D:\My Pictures\Hog\DSCF20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7526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D:\My Pictures\Hog\Picture 1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048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D:\My Pictures\Hog\scan0116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2672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7200"/>
            <a:ext cx="502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15" descr="D:\My Pictures\Hog\scan013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8" y="609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:\My Pictures\Hog\scan013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0574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828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b="1" u="sng" smtClean="0">
                <a:solidFill>
                  <a:srgbClr val="4F6228"/>
                </a:solidFill>
              </a:rPr>
              <a:t>purpose</a:t>
            </a:r>
            <a:r>
              <a:rPr lang="mn-MN" altLang="zh-TW" b="1" u="sng" smtClean="0">
                <a:solidFill>
                  <a:srgbClr val="4F6228"/>
                </a:solidFill>
              </a:rPr>
              <a:t>о:</a:t>
            </a:r>
            <a:r>
              <a:rPr lang="en-US" altLang="zh-TW" b="1" u="sng" smtClean="0">
                <a:solidFill>
                  <a:srgbClr val="4F6228"/>
                </a:solidFill>
              </a:rPr>
              <a:t>                                            </a:t>
            </a:r>
            <a:r>
              <a:rPr lang="en-US" altLang="zh-TW" b="1" smtClean="0">
                <a:solidFill>
                  <a:srgbClr val="4F6228"/>
                </a:solidFill>
              </a:rPr>
              <a:t>activate each participation in providing comfortable, health conditions of  living and working, improve environment  by spreading  </a:t>
            </a:r>
            <a:endParaRPr lang="mn-MN" altLang="zh-TW" b="1" smtClean="0">
              <a:solidFill>
                <a:srgbClr val="4F6228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</a:rPr>
              <a:t>duties and responsibilities</a:t>
            </a:r>
            <a:endParaRPr lang="mn-MN" altLang="zh-TW" smtClean="0">
              <a:solidFill>
                <a:srgbClr val="000000"/>
              </a:solidFill>
            </a:endParaRPr>
          </a:p>
          <a:p>
            <a:r>
              <a:rPr lang="en-US" altLang="zh-TW" b="1" u="sng" smtClean="0">
                <a:solidFill>
                  <a:srgbClr val="4F6228"/>
                </a:solidFill>
              </a:rPr>
              <a:t>task</a:t>
            </a:r>
            <a:r>
              <a:rPr lang="mn-MN" altLang="zh-TW" b="1" u="sng" smtClean="0">
                <a:solidFill>
                  <a:srgbClr val="4F6228"/>
                </a:solidFill>
              </a:rPr>
              <a:t>:</a:t>
            </a:r>
            <a:endParaRPr lang="en-US" altLang="zh-TW" b="1" u="sng" smtClean="0">
              <a:solidFill>
                <a:srgbClr val="4F6228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</a:rPr>
              <a:t>1.Avtivate citizens participation  in improving service  quality of waste transportation. </a:t>
            </a:r>
            <a:endParaRPr lang="mn-MN" altLang="zh-TW" smtClean="0">
              <a:solidFill>
                <a:srgbClr val="000000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</a:rPr>
              <a:t>2. Inure citizen to different the waste/80:20/</a:t>
            </a:r>
            <a:endParaRPr lang="mn-MN" altLang="zh-TW" smtClean="0">
              <a:solidFill>
                <a:srgbClr val="000000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</a:rPr>
              <a:t>3.Fix  expedient variant payment for waste</a:t>
            </a:r>
          </a:p>
          <a:p>
            <a:r>
              <a:rPr lang="en-US" altLang="zh-TW" smtClean="0">
                <a:solidFill>
                  <a:srgbClr val="000000"/>
                </a:solidFill>
              </a:rPr>
              <a:t>4. Crease waste size and reduce expense for waste transportation</a:t>
            </a:r>
            <a:endParaRPr lang="mn-MN" altLang="zh-TW" smtClean="0">
              <a:solidFill>
                <a:srgbClr val="000000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</a:rPr>
              <a:t>5.Found reprocessing of waste ‘’partners 3’’/ glass, polyethylene  pack and  mole</a:t>
            </a:r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waste management ‘’ project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3886200" cy="901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n-MN" altLang="zh-TW" sz="1800" smtClean="0">
                <a:solidFill>
                  <a:srgbClr val="4F6228"/>
                </a:solidFill>
                <a:latin typeface="Arial Mon"/>
              </a:rPr>
              <a:t>“</a:t>
            </a:r>
            <a:r>
              <a:rPr lang="en-US" altLang="zh-TW" sz="1800" smtClean="0">
                <a:solidFill>
                  <a:srgbClr val="4F6228"/>
                </a:solidFill>
              </a:rPr>
              <a:t>waste management ‘’ project</a:t>
            </a:r>
            <a:endParaRPr lang="en-US" altLang="zh-TW" sz="1800" smtClean="0">
              <a:solidFill>
                <a:srgbClr val="4F6228"/>
              </a:solidFill>
              <a:latin typeface="Arial Mo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11300"/>
            <a:ext cx="3886200" cy="5041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implementation</a:t>
            </a:r>
            <a:r>
              <a:rPr lang="mn-MN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b="1" u="sng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conversation with each of 114 families  and spread following materials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introduce the project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Cooperation agreement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variants if waste payments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төлөх хувилбарууд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Registration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List of buying second raw materials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Different the waste put into purse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mn-MN" b="1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cooperation with head of sub district</a:t>
            </a:r>
            <a:endParaRPr lang="mn-MN" b="1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coordinate transportation of waste in cooperation with FWS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activate citizens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continue stability the project activities in further.</a:t>
            </a: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task</a:t>
            </a:r>
            <a:endParaRPr lang="en-US" u="sng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</p:txBody>
      </p:sp>
      <p:pic>
        <p:nvPicPr>
          <p:cNvPr id="31747" name="Picture 4" descr="D:\Lektoren Themen\meine offentliche Arbeit\Hog\mobicom\DSCF2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D:\Lektoren Themen\meine offentliche Arbeit\Hog\scan0119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6000"/>
            <a:ext cx="2767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" descr="D:\My Pictures\Hog\scan0060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400"/>
            <a:ext cx="3438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D:\Lektoren Themen\meine offentliche Arbeit\Hog\scan0128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400"/>
            <a:ext cx="3663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D:\Lektoren Themen\meine offentliche Arbeit\Hog\scan0136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1910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D:\Lektoren Themen\meine offentliche Arbeit\Hog\scan0133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057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533400" y="1143000"/>
            <a:ext cx="3008313" cy="774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b="1" u="sng" smtClean="0">
                <a:solidFill>
                  <a:srgbClr val="4F6228"/>
                </a:solidFill>
                <a:latin typeface="Arial Mon"/>
              </a:rPr>
              <a:t>implementation</a:t>
            </a:r>
            <a:r>
              <a:rPr lang="mn-MN" altLang="zh-TW" b="1" u="sng" smtClean="0">
                <a:solidFill>
                  <a:srgbClr val="4F6228"/>
                </a:solidFill>
                <a:latin typeface="Arial Mon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b="1" smtClean="0">
                <a:solidFill>
                  <a:srgbClr val="4F6228"/>
                </a:solidFill>
                <a:latin typeface="Arial Mon"/>
              </a:rPr>
              <a:t>Centralize the waste</a:t>
            </a:r>
            <a:r>
              <a:rPr lang="mn-MN" altLang="zh-TW" b="1" smtClean="0">
                <a:solidFill>
                  <a:srgbClr val="4F6228"/>
                </a:solidFill>
                <a:latin typeface="Arial Mon"/>
              </a:rPr>
              <a:t>: 34 т</a:t>
            </a:r>
            <a:r>
              <a:rPr lang="en-US" altLang="zh-TW" b="1" smtClean="0">
                <a:solidFill>
                  <a:srgbClr val="4F6228"/>
                </a:solidFill>
                <a:latin typeface="Arial Mon"/>
              </a:rPr>
              <a:t>n of waste</a:t>
            </a:r>
            <a:endParaRPr lang="mn-MN" altLang="zh-TW" smtClean="0">
              <a:solidFill>
                <a:srgbClr val="000000"/>
              </a:solidFill>
              <a:latin typeface="Arial Mon"/>
            </a:endParaRPr>
          </a:p>
          <a:p>
            <a:endParaRPr lang="mn-MN" altLang="zh-TW" smtClean="0">
              <a:solidFill>
                <a:srgbClr val="000000"/>
              </a:solidFill>
              <a:latin typeface="Arial Mon"/>
            </a:endParaRPr>
          </a:p>
          <a:p>
            <a:endParaRPr lang="mn-MN" altLang="zh-TW" smtClean="0">
              <a:solidFill>
                <a:srgbClr val="000000"/>
              </a:solidFill>
              <a:latin typeface="Arial Mon"/>
            </a:endParaRPr>
          </a:p>
          <a:p>
            <a:endParaRPr lang="mn-MN" altLang="zh-TW" smtClean="0">
              <a:solidFill>
                <a:srgbClr val="000000"/>
              </a:solidFill>
              <a:latin typeface="Arial Mon"/>
            </a:endParaRPr>
          </a:p>
          <a:p>
            <a:endParaRPr lang="mn-MN" altLang="zh-TW" smtClean="0">
              <a:solidFill>
                <a:srgbClr val="000000"/>
              </a:solidFill>
              <a:latin typeface="Arial Mon"/>
            </a:endParaRPr>
          </a:p>
          <a:p>
            <a:endParaRPr lang="mn-MN" altLang="zh-TW" smtClean="0">
              <a:solidFill>
                <a:srgbClr val="000000"/>
              </a:solidFill>
              <a:latin typeface="Arial Mon"/>
            </a:endParaRPr>
          </a:p>
          <a:p>
            <a:endParaRPr lang="mn-MN" altLang="zh-TW" smtClean="0">
              <a:solidFill>
                <a:srgbClr val="000000"/>
              </a:solidFill>
              <a:latin typeface="Arial Mon"/>
            </a:endParaRPr>
          </a:p>
          <a:p>
            <a:endParaRPr lang="en-US" altLang="zh-TW" u="sng" smtClean="0">
              <a:solidFill>
                <a:srgbClr val="4F6228"/>
              </a:solidFill>
              <a:latin typeface="Arial Mon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72000" y="1143000"/>
            <a:ext cx="3581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1400" b="1" u="sng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implementation</a:t>
            </a:r>
            <a:r>
              <a:rPr kumimoji="0" lang="mn-MN" sz="1400" b="1" u="sng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sz="14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Different the waste</a:t>
            </a:r>
            <a:r>
              <a:rPr kumimoji="0" lang="mn-MN" sz="14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 </a:t>
            </a:r>
            <a:r>
              <a:rPr kumimoji="0" lang="en-US" sz="14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reusing 32 tons of waste</a:t>
            </a:r>
            <a:endParaRPr kumimoji="0" lang="mn-MN" sz="1400" b="1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sz="1400" u="sng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867400" cy="6413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mn-MN" altLang="zh-TW" sz="1800" smtClean="0">
                <a:solidFill>
                  <a:srgbClr val="000000"/>
                </a:solidFill>
                <a:latin typeface="Arial Mon"/>
              </a:rPr>
              <a:t>“</a:t>
            </a:r>
            <a:r>
              <a:rPr lang="en-US" altLang="zh-TW" sz="1800" smtClean="0">
                <a:solidFill>
                  <a:srgbClr val="4F6228"/>
                </a:solidFill>
              </a:rPr>
              <a:t>waste management ‘’ project</a:t>
            </a:r>
            <a:endParaRPr lang="en-US" altLang="zh-TW" sz="1800" smtClean="0">
              <a:solidFill>
                <a:srgbClr val="4F6228"/>
              </a:solidFill>
              <a:latin typeface="Arial M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D:\Lektoren Themen\meine offentliche Arbeit\Hog\scan0121.t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D:\My Pictures\Hog\scan013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432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572000" y="1524000"/>
            <a:ext cx="3810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1400" b="1" u="sng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implementation</a:t>
            </a:r>
            <a:r>
              <a:rPr kumimoji="0" lang="mn-MN" sz="1400" b="1" u="sng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Waste transportation</a:t>
            </a:r>
            <a:r>
              <a:rPr kumimoji="0" lang="mn-MN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 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mn-MN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  2 </a:t>
            </a: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trucks</a:t>
            </a: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mn-MN" sz="1400" b="1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4419600" cy="7175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waste management ‘’ project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3505200" cy="901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waste management ‘’ project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5052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results</a:t>
            </a:r>
            <a:r>
              <a:rPr lang="mn-MN" b="1" u="sng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increased number of participated citizens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Actively participated 80% families in common cleaning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differenced waste 50% of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114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families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Family of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4-5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members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gives 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2-3 к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g/month of waste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Transportation expense reduced by 70% according to number of transportation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Хог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clean environment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decided to bake agreement on cooperation between head of BZ district and citizens representatives</a:t>
            </a:r>
            <a:endParaRPr lang="mn-MN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decision on foundation of working division from BZ district staff</a:t>
            </a:r>
            <a:endParaRPr lang="mn-MN" b="1" dirty="0" smtClean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7200"/>
            <a:ext cx="2838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D:\My Pictures\Hog\scan0130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1336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200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D:\My Pictures\Hog\scan013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480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0668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0" y="2133600"/>
            <a:ext cx="1600200" cy="1524000"/>
          </a:xfrm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029200"/>
            <a:ext cx="1600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waste management ‘’ project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457200" y="1600200"/>
            <a:ext cx="3733800" cy="434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1400" b="1" u="sng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Works in further</a:t>
            </a:r>
            <a:r>
              <a:rPr kumimoji="0" lang="mn-MN" sz="1400" b="1" u="sng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mn-MN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</a:t>
            </a: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continue project activities certainly</a:t>
            </a: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mn-MN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organize training to change citizens understanding and trends about waste  and campaniles</a:t>
            </a: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Propaganda on advanced  experience</a:t>
            </a: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mn-MN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reusing the waste for raw materials and support processing factories</a:t>
            </a: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mn-MN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</a:t>
            </a: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establish system of stimulation and responsibility</a:t>
            </a:r>
            <a:endParaRPr kumimoji="0" lang="mn-MN" sz="140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40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Policy support of state for partnering</a:t>
            </a: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mn-MN" sz="1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95800" y="5715000"/>
            <a:ext cx="2438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1400" dirty="0">
                <a:solidFill>
                  <a:schemeClr val="accent3">
                    <a:lumMod val="75000"/>
                  </a:schemeClr>
                </a:solidFill>
                <a:latin typeface="Arial Mon"/>
              </a:rPr>
              <a:t>Reprocessing factor of first stage waste</a:t>
            </a:r>
            <a:r>
              <a:rPr kumimoji="0" lang="mn-MN" sz="1400" dirty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kumimoji="0" lang="en-US" sz="1400" dirty="0">
                <a:solidFill>
                  <a:schemeClr val="accent3">
                    <a:lumMod val="75000"/>
                  </a:schemeClr>
                </a:solidFill>
                <a:latin typeface="Arial Mon"/>
              </a:rPr>
              <a:t>san-</a:t>
            </a:r>
            <a:r>
              <a:rPr kumimoji="0" lang="en-US" sz="1400" dirty="0" err="1">
                <a:solidFill>
                  <a:schemeClr val="accent3">
                    <a:lumMod val="75000"/>
                  </a:schemeClr>
                </a:solidFill>
                <a:latin typeface="Arial Mon"/>
              </a:rPr>
              <a:t>orgiu</a:t>
            </a:r>
            <a:endParaRPr kumimoji="0" lang="en-US" sz="1400" dirty="0">
              <a:solidFill>
                <a:schemeClr val="accent3">
                  <a:lumMod val="75000"/>
                </a:schemeClr>
              </a:solidFill>
              <a:latin typeface="Arial Mon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mn-MN" sz="1400" dirty="0">
                <a:solidFill>
                  <a:schemeClr val="accent3">
                    <a:lumMod val="75000"/>
                  </a:schemeClr>
                </a:solidFill>
              </a:rPr>
              <a:t>”</a:t>
            </a:r>
            <a:r>
              <a:rPr kumimoji="0" lang="en-US" sz="1400" dirty="0" err="1">
                <a:solidFill>
                  <a:schemeClr val="accent3">
                    <a:lumMod val="75000"/>
                  </a:schemeClr>
                </a:solidFill>
                <a:latin typeface="Arial Mon"/>
              </a:rPr>
              <a:t>co.,ltd</a:t>
            </a:r>
            <a:r>
              <a:rPr kumimoji="0" lang="mn-MN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kumimoji="0" lang="en-US" sz="1400" dirty="0">
              <a:solidFill>
                <a:schemeClr val="accent3">
                  <a:lumMod val="75000"/>
                </a:schemeClr>
              </a:solidFill>
              <a:latin typeface="Arial M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219200"/>
            <a:ext cx="4572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Question and response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Arial Mon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581400" y="3733800"/>
            <a:ext cx="4572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2800" i="1" dirty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Thanks for attention</a:t>
            </a:r>
            <a:endParaRPr kumimoji="0" lang="en-US" sz="2800" i="1" dirty="0">
              <a:solidFill>
                <a:schemeClr val="accent3">
                  <a:lumMod val="75000"/>
                </a:schemeClr>
              </a:solidFill>
              <a:latin typeface="Arial Mon" pitchFamily="34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6858000" y="4800600"/>
            <a:ext cx="1828800" cy="17526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content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b="1" smtClean="0">
                <a:solidFill>
                  <a:srgbClr val="4A452A"/>
                </a:solidFill>
              </a:rPr>
              <a:t>General information</a:t>
            </a:r>
            <a:endParaRPr lang="mn-MN" altLang="zh-TW" b="1" smtClean="0">
              <a:solidFill>
                <a:srgbClr val="4A452A"/>
              </a:solidFill>
            </a:endParaRPr>
          </a:p>
          <a:p>
            <a:r>
              <a:rPr lang="en-US" altLang="zh-TW" b="1" smtClean="0">
                <a:solidFill>
                  <a:srgbClr val="4A452A"/>
                </a:solidFill>
              </a:rPr>
              <a:t>Purposes  and intent of</a:t>
            </a:r>
            <a:r>
              <a:rPr lang="mn-MN" altLang="zh-TW" b="1" smtClean="0">
                <a:solidFill>
                  <a:srgbClr val="4A452A"/>
                </a:solidFill>
              </a:rPr>
              <a:t>“</a:t>
            </a:r>
            <a:r>
              <a:rPr lang="en-US" altLang="zh-TW" b="1" smtClean="0">
                <a:solidFill>
                  <a:srgbClr val="4A452A"/>
                </a:solidFill>
              </a:rPr>
              <a:t>waste management</a:t>
            </a:r>
            <a:r>
              <a:rPr lang="mn-MN" altLang="zh-TW" b="1" smtClean="0">
                <a:solidFill>
                  <a:srgbClr val="4A452A"/>
                </a:solidFill>
              </a:rPr>
              <a:t>”</a:t>
            </a:r>
            <a:r>
              <a:rPr lang="en-US" altLang="zh-TW" b="1" smtClean="0">
                <a:solidFill>
                  <a:srgbClr val="4A452A"/>
                </a:solidFill>
              </a:rPr>
              <a:t>project</a:t>
            </a:r>
            <a:endParaRPr lang="mn-MN" altLang="zh-TW" b="1" smtClean="0">
              <a:solidFill>
                <a:srgbClr val="4A452A"/>
              </a:solidFill>
            </a:endParaRPr>
          </a:p>
          <a:p>
            <a:r>
              <a:rPr lang="en-US" altLang="zh-TW" b="1" smtClean="0">
                <a:solidFill>
                  <a:srgbClr val="4A452A"/>
                </a:solidFill>
              </a:rPr>
              <a:t>implementation</a:t>
            </a:r>
            <a:endParaRPr lang="mn-MN" altLang="zh-TW" b="1" smtClean="0">
              <a:solidFill>
                <a:srgbClr val="4A452A"/>
              </a:solidFill>
            </a:endParaRPr>
          </a:p>
          <a:p>
            <a:r>
              <a:rPr lang="en-US" altLang="zh-TW" b="1" smtClean="0">
                <a:solidFill>
                  <a:srgbClr val="4A452A"/>
                </a:solidFill>
              </a:rPr>
              <a:t>Results</a:t>
            </a:r>
          </a:p>
          <a:p>
            <a:r>
              <a:rPr lang="en-US" altLang="zh-TW" b="1" smtClean="0">
                <a:solidFill>
                  <a:srgbClr val="4A452A"/>
                </a:solidFill>
              </a:rPr>
              <a:t>Works in further</a:t>
            </a:r>
            <a:endParaRPr lang="mn-MN" altLang="zh-TW" b="1" smtClean="0">
              <a:solidFill>
                <a:srgbClr val="4A452A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1300"/>
            <a:ext cx="3008313" cy="6731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Mon" pitchFamily="34" charset="0"/>
              </a:rPr>
              <a:t>MONGOLIA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 Mon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04800"/>
            <a:ext cx="381000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schemeClr val="bg2">
                    <a:lumMod val="25000"/>
                  </a:schemeClr>
                </a:solidFill>
              </a:rPr>
              <a:t>territory</a:t>
            </a:r>
            <a:r>
              <a:rPr kumimoji="0" lang="mn-MN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kumimoji="0" lang="en-US" dirty="0">
                <a:solidFill>
                  <a:schemeClr val="bg2">
                    <a:lumMod val="25000"/>
                  </a:schemeClr>
                </a:solidFill>
              </a:rPr>
              <a:t>1 566 500 </a:t>
            </a:r>
            <a:r>
              <a:rPr kumimoji="0" lang="mn-MN" dirty="0">
                <a:solidFill>
                  <a:schemeClr val="bg2">
                    <a:lumMod val="25000"/>
                  </a:schemeClr>
                </a:solidFill>
              </a:rPr>
              <a:t>м.</a:t>
            </a:r>
            <a:r>
              <a:rPr kumimoji="0" lang="en-US" dirty="0">
                <a:solidFill>
                  <a:schemeClr val="bg2">
                    <a:lumMod val="25000"/>
                  </a:schemeClr>
                </a:solidFill>
              </a:rPr>
              <a:t>square</a:t>
            </a:r>
            <a:endParaRPr kumimoji="0" lang="mn-MN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schemeClr val="bg2">
                    <a:lumMod val="25000"/>
                  </a:schemeClr>
                </a:solidFill>
              </a:rPr>
              <a:t>population</a:t>
            </a:r>
            <a:r>
              <a:rPr kumimoji="0" lang="mn-MN" dirty="0">
                <a:solidFill>
                  <a:schemeClr val="bg2">
                    <a:lumMod val="25000"/>
                  </a:schemeClr>
                </a:solidFill>
              </a:rPr>
              <a:t>: 2</a:t>
            </a:r>
            <a:r>
              <a:rPr kumimoji="0" lang="en-US" dirty="0">
                <a:solidFill>
                  <a:schemeClr val="bg2">
                    <a:lumMod val="25000"/>
                  </a:schemeClr>
                </a:solidFill>
              </a:rPr>
              <a:t> 706 272 </a:t>
            </a:r>
            <a:endParaRPr kumimoji="0"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8366656">
            <a:off x="6454775" y="1900238"/>
            <a:ext cx="600075" cy="390525"/>
          </a:xfrm>
          <a:prstGeom prst="rightArrow">
            <a:avLst>
              <a:gd name="adj1" fmla="val 50000"/>
              <a:gd name="adj2" fmla="val 5462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Mon" pitchFamily="34" charset="0"/>
              </a:rPr>
              <a:t>Ulaanbaatar, capital of MONGOLIA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Arial Mon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173163"/>
            <a:ext cx="2743200" cy="4922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TERRITORY</a:t>
            </a: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7300 m</a:t>
            </a: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.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sq</a:t>
            </a: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mn-MN" sz="1600" b="1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population</a:t>
            </a: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1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251740</a:t>
            </a:r>
            <a:endParaRPr kumimoji="0" lang="mn-MN" sz="1600" b="1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district</a:t>
            </a: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central</a:t>
            </a: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mn-MN" sz="1600" b="1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Sub district</a:t>
            </a: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130</a:t>
            </a:r>
            <a:endParaRPr kumimoji="0" lang="mn-MN" sz="16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mn-MN" sz="1600" b="1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Dry waste</a:t>
            </a: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260 -280 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thousand ton/year</a:t>
            </a: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, 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including</a:t>
            </a: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40-50% 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transportation off</a:t>
            </a:r>
            <a:endParaRPr kumimoji="0" lang="mn-MN" sz="16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Stockpiling of the fund of ‘’waste service’’</a:t>
            </a: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mn-MN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     3 </a:t>
            </a:r>
            <a:r>
              <a:rPr kumimoji="0" lang="en-US" sz="1600" dirty="0" err="1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bln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kumimoji="0" lang="en-US" sz="1600" dirty="0" err="1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tugrics</a:t>
            </a:r>
            <a:r>
              <a:rPr kumimoji="0" lang="en-US" sz="16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/year</a:t>
            </a:r>
            <a:endParaRPr kumimoji="0" lang="mn-MN" sz="1600" b="1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mn-MN" sz="1600" b="1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endParaRPr kumimoji="0" lang="en-US" sz="1600" b="1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</p:txBody>
      </p:sp>
      <p:pic>
        <p:nvPicPr>
          <p:cNvPr id="19459" name="Picture 4" descr="2811_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143000"/>
            <a:ext cx="5257800" cy="4983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066800"/>
            <a:ext cx="4876800" cy="5410200"/>
          </a:xfrm>
        </p:spPr>
      </p:pic>
      <p:grpSp>
        <p:nvGrpSpPr>
          <p:cNvPr id="7" name="Right Arrow 6"/>
          <p:cNvGrpSpPr>
            <a:grpSpLocks/>
          </p:cNvGrpSpPr>
          <p:nvPr/>
        </p:nvGrpSpPr>
        <p:grpSpPr bwMode="auto">
          <a:xfrm>
            <a:off x="3127375" y="4181475"/>
            <a:ext cx="688975" cy="622300"/>
            <a:chOff x="1970" y="2634"/>
            <a:chExt cx="434" cy="392"/>
          </a:xfrm>
        </p:grpSpPr>
        <p:pic>
          <p:nvPicPr>
            <p:cNvPr id="21506" name="Right Arrow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0" y="2634"/>
              <a:ext cx="434" cy="392"/>
            </a:xfrm>
            <a:prstGeom prst="rect">
              <a:avLst/>
            </a:prstGeom>
            <a:noFill/>
          </p:spPr>
        </p:pic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 rot="8759104">
              <a:off x="2042" y="2730"/>
              <a:ext cx="31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kumimoji="0" lang="en-US" altLang="zh-TW">
                <a:solidFill>
                  <a:srgbClr val="00B050"/>
                </a:solidFill>
                <a:latin typeface="Calibri" pitchFamily="34" charset="0"/>
              </a:endParaRPr>
            </a:p>
          </p:txBody>
        </p:sp>
      </p:grpSp>
      <p:sp>
        <p:nvSpPr>
          <p:cNvPr id="9" name="Text Placeholder 3"/>
          <p:cNvSpPr txBox="1">
            <a:spLocks/>
          </p:cNvSpPr>
          <p:nvPr/>
        </p:nvSpPr>
        <p:spPr>
          <a:xfrm>
            <a:off x="5486400" y="1066800"/>
            <a:ext cx="3048000" cy="533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mn-MN" sz="32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kumimoji="0" lang="mn-MN" sz="3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</a:t>
            </a:r>
            <a:r>
              <a:rPr kumimoji="0" lang="en-US" sz="3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BZ district has 14 sub district</a:t>
            </a:r>
            <a:endParaRPr kumimoji="0" lang="mn-MN" sz="22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mn-MN" sz="22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kumimoji="0" lang="en-US" sz="2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Number of parts: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             5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mn-MN" sz="22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kumimoji="0" lang="en-US" sz="2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families</a:t>
            </a:r>
            <a:r>
              <a:rPr kumimoji="0" lang="mn-MN" sz="2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:</a:t>
            </a:r>
            <a:r>
              <a:rPr kumimoji="0" lang="en-US" sz="2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1242 or</a:t>
            </a:r>
            <a:r>
              <a:rPr kumimoji="0" lang="mn-MN" sz="2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 3700 </a:t>
            </a:r>
            <a:r>
              <a:rPr kumimoji="0" lang="en-US" sz="2200" dirty="0">
                <a:solidFill>
                  <a:schemeClr val="accent3">
                    <a:lumMod val="50000"/>
                  </a:schemeClr>
                </a:solidFill>
                <a:latin typeface="Arial Mon" pitchFamily="34" charset="0"/>
              </a:rPr>
              <a:t>peoples</a:t>
            </a:r>
            <a:endParaRPr kumimoji="0" lang="mn-MN" sz="22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mn-MN" sz="22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mn-MN" sz="2200" dirty="0">
              <a:solidFill>
                <a:schemeClr val="accent3">
                  <a:lumMod val="50000"/>
                </a:schemeClr>
              </a:solidFill>
              <a:latin typeface="Arial Mon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Territory of project implementation of BZ district, sub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strickt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ial Mon" pitchFamily="34" charset="0"/>
              </a:rPr>
              <a:t> 14, consulate street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 Mo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429000"/>
            <a:ext cx="4038600" cy="3200400"/>
          </a:xfrm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048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793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mtClean="0">
                <a:solidFill>
                  <a:srgbClr val="77933C"/>
                </a:solidFill>
              </a:rPr>
              <a:t>Disposal site on </a:t>
            </a:r>
            <a:r>
              <a:rPr lang="mn-MN" altLang="zh-TW" smtClean="0">
                <a:solidFill>
                  <a:srgbClr val="77933C"/>
                </a:solidFill>
              </a:rPr>
              <a:t>“</a:t>
            </a:r>
            <a:r>
              <a:rPr lang="en-US" altLang="zh-TW" smtClean="0">
                <a:solidFill>
                  <a:srgbClr val="77933C"/>
                </a:solidFill>
              </a:rPr>
              <a:t>ULAAN CHULUUT’’</a:t>
            </a:r>
            <a:r>
              <a:rPr lang="mn-MN" altLang="zh-TW" smtClean="0">
                <a:solidFill>
                  <a:srgbClr val="77933C"/>
                </a:solidFill>
              </a:rPr>
              <a:t> </a:t>
            </a:r>
            <a:endParaRPr lang="en-US" altLang="zh-TW" smtClean="0">
              <a:solidFill>
                <a:srgbClr val="77933C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9624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1100" b="1" smtClean="0">
                <a:solidFill>
                  <a:srgbClr val="000000"/>
                </a:solidFill>
                <a:latin typeface="Arial Mon"/>
              </a:rPr>
              <a:t>since</a:t>
            </a:r>
            <a:r>
              <a:rPr lang="mn-MN" altLang="zh-TW" sz="1100" b="1" smtClean="0">
                <a:solidFill>
                  <a:srgbClr val="000000"/>
                </a:solidFill>
                <a:latin typeface="Arial Mon"/>
              </a:rPr>
              <a:t>1975 </a:t>
            </a:r>
            <a:r>
              <a:rPr lang="en-US" altLang="zh-TW" sz="1100" b="1" smtClean="0">
                <a:solidFill>
                  <a:srgbClr val="000000"/>
                </a:solidFill>
                <a:latin typeface="Arial Mon"/>
              </a:rPr>
              <a:t>disposal site of 20 sub districts of Shukhbaatar district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</a:p>
          <a:p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r>
              <a:rPr lang="en-US" altLang="zh-TW" sz="1100" b="1" smtClean="0">
                <a:solidFill>
                  <a:srgbClr val="000000"/>
                </a:solidFill>
                <a:latin typeface="Arial Mon"/>
              </a:rPr>
              <a:t>since</a:t>
            </a:r>
            <a:r>
              <a:rPr lang="mn-MN" altLang="zh-TW" sz="1100" b="1" smtClean="0">
                <a:solidFill>
                  <a:srgbClr val="000000"/>
                </a:solidFill>
                <a:latin typeface="Arial Mon"/>
              </a:rPr>
              <a:t>2000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  <a:r>
              <a:rPr lang="en-US" altLang="zh-TW" sz="1100" b="1" smtClean="0">
                <a:solidFill>
                  <a:srgbClr val="000000"/>
                </a:solidFill>
                <a:latin typeface="Arial Mon"/>
              </a:rPr>
              <a:t>disposal site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 of 6 central districts of UB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.</a:t>
            </a:r>
          </a:p>
          <a:p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‘’Ulaan chuluut’’ waste point includes to itself 19  hectares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.</a:t>
            </a:r>
          </a:p>
          <a:p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At the going time  about 5 million tons of waste with 5m thin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.</a:t>
            </a:r>
            <a:endParaRPr lang="en-US" altLang="zh-TW" sz="1100" smtClean="0">
              <a:solidFill>
                <a:srgbClr val="000000"/>
              </a:solidFill>
              <a:latin typeface="Arial Mon"/>
            </a:endParaRPr>
          </a:p>
          <a:p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  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winter 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160-170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 trucks/day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</a:p>
          <a:p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              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summer 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  200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trucks/day</a:t>
            </a:r>
            <a:endParaRPr lang="mn-MN" altLang="zh-TW" sz="1100" b="1" smtClean="0">
              <a:solidFill>
                <a:srgbClr val="000000"/>
              </a:solidFill>
              <a:latin typeface="Arial Mon"/>
            </a:endParaRPr>
          </a:p>
          <a:p>
            <a:endParaRPr lang="en-US" altLang="zh-TW" sz="1100" b="1" smtClean="0">
              <a:solidFill>
                <a:srgbClr val="000000"/>
              </a:solidFill>
              <a:latin typeface="Arial Mon"/>
            </a:endParaRPr>
          </a:p>
          <a:p>
            <a:r>
              <a:rPr lang="en-US" altLang="zh-TW" sz="1100" b="1" smtClean="0">
                <a:solidFill>
                  <a:srgbClr val="000000"/>
                </a:solidFill>
                <a:latin typeface="Arial Mon"/>
              </a:rPr>
              <a:t>At the closing time , April </a:t>
            </a:r>
            <a:r>
              <a:rPr lang="mn-MN" altLang="zh-TW" sz="1100" b="1" smtClean="0">
                <a:solidFill>
                  <a:srgbClr val="000000"/>
                </a:solidFill>
                <a:latin typeface="Arial Mon"/>
              </a:rPr>
              <a:t>2009</a:t>
            </a:r>
            <a:r>
              <a:rPr lang="en-US" altLang="zh-TW" sz="1100" b="1" smtClean="0">
                <a:solidFill>
                  <a:srgbClr val="000000"/>
                </a:solidFill>
                <a:latin typeface="Arial Mon"/>
              </a:rPr>
              <a:t> ,350 million tugriks budgeted  from City budget for covering open waste and reducing negative influence on environment.</a:t>
            </a:r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40 workers for cleaning and greening</a:t>
            </a:r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pPr>
              <a:buFont typeface="Arial" charset="0"/>
              <a:buChar char="•"/>
            </a:pP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36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trucks and bulldozers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15429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trucks or 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89488.2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tons of clays</a:t>
            </a:r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pPr>
              <a:buFont typeface="Arial" charset="0"/>
              <a:buChar char="•"/>
            </a:pP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established 30 pipes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removing  gas from covered waste.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cleaned up 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10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 combs</a:t>
            </a:r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pPr>
              <a:buFont typeface="Arial" charset="0"/>
              <a:buChar char="•"/>
            </a:pP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built </a:t>
            </a: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500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m3 of concrete fence</a:t>
            </a:r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pPr>
              <a:buFont typeface="Arial" charset="0"/>
              <a:buChar char="•"/>
            </a:pPr>
            <a:r>
              <a:rPr lang="mn-MN" altLang="zh-TW" sz="1100" smtClean="0">
                <a:solidFill>
                  <a:srgbClr val="000000"/>
                </a:solidFill>
                <a:latin typeface="Arial Mon"/>
              </a:rPr>
              <a:t> </a:t>
            </a:r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made for 45 days</a:t>
            </a:r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endParaRPr lang="mn-MN" altLang="zh-TW" sz="1100" smtClean="0">
              <a:solidFill>
                <a:srgbClr val="000000"/>
              </a:solidFill>
              <a:latin typeface="Arial Mon"/>
            </a:endParaRPr>
          </a:p>
          <a:p>
            <a:r>
              <a:rPr lang="en-US" altLang="zh-TW" sz="1100" smtClean="0">
                <a:solidFill>
                  <a:srgbClr val="000000"/>
                </a:solidFill>
                <a:latin typeface="Arial Mon"/>
              </a:rPr>
              <a:t>(</a:t>
            </a:r>
            <a:r>
              <a:rPr lang="mn-MN" altLang="zh-TW" sz="1100" i="1" smtClean="0">
                <a:solidFill>
                  <a:srgbClr val="000000"/>
                </a:solidFill>
                <a:latin typeface="Arial Mon"/>
              </a:rPr>
              <a:t>Өглөөний сонин .Хотын амьдрал 2009.7.16 Пүрэв гараг .Дугаар 030</a:t>
            </a:r>
            <a:r>
              <a:rPr lang="en-US" altLang="zh-TW" sz="1100" i="1" smtClean="0">
                <a:solidFill>
                  <a:srgbClr val="000000"/>
                </a:solidFill>
                <a:latin typeface="Arial Mon"/>
              </a:rPr>
              <a:t>)</a:t>
            </a:r>
            <a:endParaRPr lang="mn-MN" altLang="zh-TW" sz="1100" i="1" smtClean="0">
              <a:solidFill>
                <a:srgbClr val="000000"/>
              </a:solidFill>
              <a:latin typeface="Arial Mon"/>
            </a:endParaRPr>
          </a:p>
          <a:p>
            <a:endParaRPr lang="en-US" altLang="zh-TW" sz="1100" smtClean="0">
              <a:solidFill>
                <a:srgbClr val="000000"/>
              </a:solidFill>
              <a:latin typeface="Arial Mo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32004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Before April </a:t>
            </a:r>
            <a:r>
              <a:rPr kumimoji="0" lang="mn-MN" dirty="0"/>
              <a:t>2009</a:t>
            </a:r>
            <a:endParaRPr kumimoji="0"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6019800"/>
            <a:ext cx="1344613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July 16 </a:t>
            </a:r>
            <a:r>
              <a:rPr kumimoji="0" lang="mn-MN" dirty="0"/>
              <a:t>2009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052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33800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City cleaning  and greening companies  /CGC/and Fund of waste service/FWS/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8"/>
            <a:ext cx="3733800" cy="4691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mn-MN" altLang="zh-TW" smtClean="0">
                <a:solidFill>
                  <a:srgbClr val="000000"/>
                </a:solidFill>
              </a:rPr>
              <a:t> </a:t>
            </a:r>
            <a:r>
              <a:rPr lang="en-US" altLang="zh-TW" smtClean="0">
                <a:solidFill>
                  <a:srgbClr val="000000"/>
                </a:solidFill>
              </a:rPr>
              <a:t>CGC of 6 districts and 700</a:t>
            </a:r>
            <a:r>
              <a:rPr lang="mn-MN" altLang="zh-TW" smtClean="0">
                <a:solidFill>
                  <a:srgbClr val="000000"/>
                </a:solidFill>
              </a:rPr>
              <a:t>З</a:t>
            </a:r>
            <a:r>
              <a:rPr lang="en-US" altLang="zh-TW" smtClean="0">
                <a:solidFill>
                  <a:srgbClr val="000000"/>
                </a:solidFill>
              </a:rPr>
              <a:t> workers</a:t>
            </a:r>
            <a:endParaRPr lang="mn-MN" altLang="zh-TW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mtClean="0">
                <a:solidFill>
                  <a:srgbClr val="000000"/>
                </a:solidFill>
              </a:rPr>
              <a:t>Since </a:t>
            </a:r>
            <a:r>
              <a:rPr lang="mn-MN" altLang="zh-TW" smtClean="0">
                <a:solidFill>
                  <a:srgbClr val="000000"/>
                </a:solidFill>
              </a:rPr>
              <a:t> 2007</a:t>
            </a:r>
            <a:r>
              <a:rPr lang="en-US" altLang="zh-TW" smtClean="0">
                <a:solidFill>
                  <a:srgbClr val="000000"/>
                </a:solidFill>
              </a:rPr>
              <a:t> founded</a:t>
            </a:r>
            <a:r>
              <a:rPr lang="mn-MN" altLang="zh-TW" smtClean="0">
                <a:solidFill>
                  <a:srgbClr val="000000"/>
                </a:solidFill>
              </a:rPr>
              <a:t> </a:t>
            </a:r>
            <a:r>
              <a:rPr lang="en-US" altLang="zh-TW" smtClean="0">
                <a:solidFill>
                  <a:srgbClr val="77933C"/>
                </a:solidFill>
              </a:rPr>
              <a:t>FWS by law about waste approved in 2004</a:t>
            </a:r>
            <a:endParaRPr lang="mn-MN" altLang="zh-TW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mn-MN" altLang="zh-TW" smtClean="0">
                <a:solidFill>
                  <a:srgbClr val="000000"/>
                </a:solidFill>
              </a:rPr>
              <a:t>5 </a:t>
            </a:r>
            <a:r>
              <a:rPr lang="en-US" altLang="zh-TW" smtClean="0">
                <a:solidFill>
                  <a:srgbClr val="000000"/>
                </a:solidFill>
              </a:rPr>
              <a:t>districts obtain FWS</a:t>
            </a:r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mn-MN" altLang="zh-TW" smtClean="0">
                <a:solidFill>
                  <a:srgbClr val="000000"/>
                </a:solidFill>
              </a:rPr>
              <a:t> </a:t>
            </a:r>
            <a:r>
              <a:rPr lang="en-US" altLang="zh-TW" smtClean="0">
                <a:solidFill>
                  <a:srgbClr val="000000"/>
                </a:solidFill>
              </a:rPr>
              <a:t>khan uul district  has not FWS</a:t>
            </a:r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mn-MN" altLang="zh-TW" smtClean="0">
                <a:solidFill>
                  <a:srgbClr val="000000"/>
                </a:solidFill>
              </a:rPr>
              <a:t> </a:t>
            </a:r>
            <a:r>
              <a:rPr lang="en-US" altLang="zh-TW" smtClean="0">
                <a:solidFill>
                  <a:srgbClr val="000000"/>
                </a:solidFill>
              </a:rPr>
              <a:t>reason s for worse activities of districts with FWS </a:t>
            </a:r>
            <a:r>
              <a:rPr lang="mn-MN" altLang="zh-TW" smtClean="0">
                <a:solidFill>
                  <a:srgbClr val="000000"/>
                </a:solidFill>
              </a:rPr>
              <a:t>:</a:t>
            </a:r>
          </a:p>
          <a:p>
            <a:pPr lvl="1">
              <a:buFont typeface="Arial" charset="0"/>
              <a:buChar char="•"/>
            </a:pPr>
            <a:r>
              <a:rPr lang="mn-MN" altLang="zh-TW" sz="1400" smtClean="0">
                <a:solidFill>
                  <a:srgbClr val="000000"/>
                </a:solidFill>
              </a:rPr>
              <a:t>  </a:t>
            </a:r>
            <a:r>
              <a:rPr lang="en-US" altLang="zh-TW" sz="1400" smtClean="0">
                <a:solidFill>
                  <a:srgbClr val="000000"/>
                </a:solidFill>
              </a:rPr>
              <a:t>payment for waste to FWS /588 million tugrics a year/</a:t>
            </a:r>
            <a:endParaRPr lang="mn-MN" altLang="zh-TW" sz="1400" smtClean="0">
              <a:solidFill>
                <a:srgbClr val="000000"/>
              </a:solidFill>
            </a:endParaRPr>
          </a:p>
          <a:p>
            <a:pPr lvl="1"/>
            <a:endParaRPr lang="mn-MN" altLang="zh-TW" sz="1400" smtClean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mn-MN" altLang="zh-TW" sz="1400" smtClean="0">
                <a:solidFill>
                  <a:srgbClr val="000000"/>
                </a:solidFill>
              </a:rPr>
              <a:t> </a:t>
            </a:r>
            <a:r>
              <a:rPr lang="en-US" altLang="zh-TW" sz="1400" smtClean="0">
                <a:solidFill>
                  <a:srgbClr val="000000"/>
                </a:solidFill>
              </a:rPr>
              <a:t>CGC transport off / spend 588 million *41%/</a:t>
            </a:r>
            <a:r>
              <a:rPr lang="mn-MN" altLang="zh-TW" sz="1400" smtClean="0">
                <a:solidFill>
                  <a:srgbClr val="000000"/>
                </a:solidFill>
              </a:rPr>
              <a:t> </a:t>
            </a:r>
            <a:r>
              <a:rPr lang="en-US" altLang="zh-TW" sz="1600" smtClean="0">
                <a:solidFill>
                  <a:srgbClr val="000000"/>
                </a:solidFill>
                <a:latin typeface="Arial Mon"/>
              </a:rPr>
              <a:t>(</a:t>
            </a:r>
            <a:r>
              <a:rPr lang="mn-MN" altLang="zh-TW" sz="900" i="1" smtClean="0">
                <a:solidFill>
                  <a:srgbClr val="000000"/>
                </a:solidFill>
                <a:latin typeface="Arial Mon"/>
              </a:rPr>
              <a:t>Өглөөний сонин Хотын амьдрал 2009.1.26 Даваа гараг  </a:t>
            </a:r>
          </a:p>
          <a:p>
            <a:r>
              <a:rPr lang="mn-MN" altLang="zh-TW" sz="900" i="1" smtClean="0">
                <a:solidFill>
                  <a:srgbClr val="000000"/>
                </a:solidFill>
                <a:latin typeface="Arial Mon"/>
              </a:rPr>
              <a:t>   Дугаар 016, Өдрийн сонин.2009.1.23 </a:t>
            </a:r>
            <a:r>
              <a:rPr lang="en-US" altLang="zh-TW" smtClean="0">
                <a:solidFill>
                  <a:srgbClr val="000000"/>
                </a:solidFill>
                <a:latin typeface="Arial Mon"/>
              </a:rPr>
              <a:t>)</a:t>
            </a:r>
            <a:endParaRPr lang="mn-MN" altLang="zh-TW" smtClean="0">
              <a:solidFill>
                <a:srgbClr val="000000"/>
              </a:solidFill>
            </a:endParaRPr>
          </a:p>
          <a:p>
            <a:pPr lvl="1"/>
            <a:endParaRPr lang="mn-MN" altLang="zh-TW" sz="1400" smtClean="0">
              <a:solidFill>
                <a:srgbClr val="000000"/>
              </a:solidFill>
            </a:endParaRPr>
          </a:p>
          <a:p>
            <a:pPr lvl="1"/>
            <a:endParaRPr lang="mn-MN" altLang="zh-TW" sz="1400" smtClean="0">
              <a:solidFill>
                <a:srgbClr val="000000"/>
              </a:solidFill>
            </a:endParaRPr>
          </a:p>
          <a:p>
            <a:pPr lvl="1"/>
            <a:endParaRPr lang="mn-MN" altLang="zh-TW" sz="1400" smtClean="0">
              <a:solidFill>
                <a:srgbClr val="000000"/>
              </a:solidFill>
            </a:endParaRPr>
          </a:p>
          <a:p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850"/>
            <a:ext cx="4267200" cy="5651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Stimulation system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mtClean="0">
                <a:solidFill>
                  <a:srgbClr val="000000"/>
                </a:solidFill>
                <a:latin typeface="Arial Mon"/>
              </a:rPr>
              <a:t>For example</a:t>
            </a:r>
            <a:r>
              <a:rPr lang="mn-MN" altLang="zh-TW" smtClean="0">
                <a:solidFill>
                  <a:srgbClr val="000000"/>
                </a:solidFill>
              </a:rPr>
              <a:t>:</a:t>
            </a:r>
          </a:p>
          <a:p>
            <a:r>
              <a:rPr lang="en-US" altLang="zh-TW" smtClean="0">
                <a:solidFill>
                  <a:srgbClr val="000000"/>
                </a:solidFill>
                <a:latin typeface="Arial Mon"/>
              </a:rPr>
              <a:t>Open doors days of environment protection under ‘’living without waste’’</a:t>
            </a:r>
            <a:endParaRPr lang="mn-MN" altLang="zh-TW" smtClean="0">
              <a:solidFill>
                <a:srgbClr val="000000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  <a:latin typeface="Arial Mon"/>
              </a:rPr>
              <a:t>Found sample waste point</a:t>
            </a:r>
            <a:endParaRPr lang="mn-MN" altLang="zh-TW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Arial Mon"/>
              </a:rPr>
              <a:t>Transporting  off waste</a:t>
            </a:r>
          </a:p>
          <a:p>
            <a:pPr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Arial Mon"/>
              </a:rPr>
              <a:t>cleaning</a:t>
            </a:r>
            <a:endParaRPr lang="mn-MN" altLang="zh-TW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Arial Mon"/>
              </a:rPr>
              <a:t>Reusing  processing progressive technology</a:t>
            </a:r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  <a:latin typeface="Arial Mon"/>
              </a:rPr>
              <a:t>Stimulate 15 heads of districts and sub districts and 2 directors of  CGC which fully cleaned up</a:t>
            </a:r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r>
              <a:rPr lang="en-US" altLang="zh-TW" smtClean="0">
                <a:solidFill>
                  <a:srgbClr val="000000"/>
                </a:solidFill>
                <a:latin typeface="Arial Mon"/>
              </a:rPr>
              <a:t>Travelling abroad Head of best district and CGC  for experience studying.</a:t>
            </a:r>
            <a:endParaRPr lang="mn-MN" altLang="zh-TW" smtClean="0">
              <a:solidFill>
                <a:srgbClr val="000000"/>
              </a:solidFill>
            </a:endParaRPr>
          </a:p>
          <a:p>
            <a:r>
              <a:rPr lang="mn-MN" altLang="zh-TW" b="1" smtClean="0">
                <a:solidFill>
                  <a:srgbClr val="77933C"/>
                </a:solidFill>
              </a:rPr>
              <a:t>           ..................</a:t>
            </a: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endParaRPr lang="mn-MN" altLang="zh-TW" smtClean="0">
              <a:solidFill>
                <a:srgbClr val="000000"/>
              </a:solidFill>
            </a:endParaRPr>
          </a:p>
          <a:p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3352800" cy="901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mn-MN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waste management ‘’ project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352800" cy="472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b="1" u="sng" smtClean="0">
                <a:solidFill>
                  <a:srgbClr val="4F6228"/>
                </a:solidFill>
                <a:latin typeface="Arial Mon"/>
              </a:rPr>
              <a:t>Before implementaion of projekt,2007</a:t>
            </a:r>
            <a:r>
              <a:rPr lang="mn-MN" altLang="zh-TW" b="1" u="sng" smtClean="0">
                <a:solidFill>
                  <a:srgbClr val="4F6228"/>
                </a:solidFill>
                <a:latin typeface="Arial Mon"/>
              </a:rPr>
              <a:t>:</a:t>
            </a:r>
          </a:p>
          <a:p>
            <a:endParaRPr lang="mn-MN" altLang="zh-TW" smtClean="0">
              <a:solidFill>
                <a:srgbClr val="4F6228"/>
              </a:solidFill>
              <a:latin typeface="Arial Mon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TW" smtClean="0">
                <a:solidFill>
                  <a:srgbClr val="4F6228"/>
                </a:solidFill>
                <a:latin typeface="Arial Mon"/>
              </a:rPr>
              <a:t>BZ district had 25 sub districts</a:t>
            </a:r>
            <a:endParaRPr lang="mn-MN" altLang="zh-TW" smtClean="0">
              <a:solidFill>
                <a:srgbClr val="4F6228"/>
              </a:solidFill>
              <a:latin typeface="Arial Mon"/>
            </a:endParaRPr>
          </a:p>
          <a:p>
            <a:pPr>
              <a:buFont typeface="Wingdings" pitchFamily="2" charset="2"/>
              <a:buChar char="q"/>
            </a:pPr>
            <a:r>
              <a:rPr lang="mn-MN" altLang="zh-TW" smtClean="0">
                <a:solidFill>
                  <a:srgbClr val="4F6228"/>
                </a:solidFill>
                <a:latin typeface="Arial Mon"/>
              </a:rPr>
              <a:t> </a:t>
            </a:r>
            <a:r>
              <a:rPr lang="en-US" altLang="zh-TW" smtClean="0">
                <a:solidFill>
                  <a:srgbClr val="4F6228"/>
                </a:solidFill>
                <a:latin typeface="Arial Mon"/>
              </a:rPr>
              <a:t>161 million tugricks spent for transportation wastes to </a:t>
            </a:r>
            <a:r>
              <a:rPr lang="en-US" altLang="zh-TW" u="sng" smtClean="0">
                <a:solidFill>
                  <a:srgbClr val="4F6228"/>
                </a:solidFill>
                <a:latin typeface="Arial Mon"/>
              </a:rPr>
              <a:t>Ulaan chuluut ‘’disposal site  in season</a:t>
            </a:r>
            <a:endParaRPr lang="mn-MN" altLang="zh-TW" smtClean="0">
              <a:solidFill>
                <a:srgbClr val="4F6228"/>
              </a:solidFill>
              <a:latin typeface="Arial Mon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TW" smtClean="0">
                <a:solidFill>
                  <a:srgbClr val="4F6228"/>
                </a:solidFill>
                <a:latin typeface="Arial Mon"/>
              </a:rPr>
              <a:t>8.5 million tugricks spent for BZD’s 14 sub districts transportation of 546 tons of wastes /153 trucks/</a:t>
            </a:r>
            <a:endParaRPr lang="mn-MN" altLang="zh-TW" smtClean="0">
              <a:solidFill>
                <a:srgbClr val="4F6228"/>
              </a:solidFill>
              <a:latin typeface="Arial Mon"/>
            </a:endParaRPr>
          </a:p>
          <a:p>
            <a:endParaRPr lang="mn-MN" altLang="zh-TW" smtClean="0">
              <a:solidFill>
                <a:srgbClr val="4F6228"/>
              </a:solidFill>
              <a:latin typeface="Arial Mon"/>
            </a:endParaRPr>
          </a:p>
          <a:p>
            <a:pPr>
              <a:buFont typeface="Wingdings" pitchFamily="2" charset="2"/>
              <a:buChar char="q"/>
            </a:pPr>
            <a:r>
              <a:rPr lang="mn-MN" altLang="zh-TW" smtClean="0">
                <a:solidFill>
                  <a:srgbClr val="4F6228"/>
                </a:solidFill>
                <a:latin typeface="Arial Mon"/>
              </a:rPr>
              <a:t> </a:t>
            </a:r>
            <a:r>
              <a:rPr lang="en-US" altLang="zh-TW" smtClean="0">
                <a:solidFill>
                  <a:srgbClr val="4F6228"/>
                </a:solidFill>
                <a:latin typeface="Arial Mon"/>
              </a:rPr>
              <a:t>payment</a:t>
            </a:r>
            <a:r>
              <a:rPr lang="mn-MN" altLang="zh-TW" smtClean="0">
                <a:solidFill>
                  <a:srgbClr val="4F6228"/>
                </a:solidFill>
                <a:latin typeface="Arial Mon"/>
              </a:rPr>
              <a:t>: </a:t>
            </a:r>
          </a:p>
          <a:p>
            <a:r>
              <a:rPr lang="mn-MN" altLang="zh-TW" smtClean="0">
                <a:solidFill>
                  <a:srgbClr val="4F6228"/>
                </a:solidFill>
                <a:latin typeface="Arial Mon"/>
              </a:rPr>
              <a:t>     500</a:t>
            </a:r>
            <a:r>
              <a:rPr lang="en-US" altLang="zh-TW" smtClean="0">
                <a:solidFill>
                  <a:srgbClr val="4F6228"/>
                </a:solidFill>
                <a:latin typeface="Arial Mon"/>
              </a:rPr>
              <a:t>million tugricks /year</a:t>
            </a:r>
            <a:endParaRPr lang="mn-MN" altLang="zh-TW" smtClean="0">
              <a:solidFill>
                <a:srgbClr val="4F6228"/>
              </a:solidFill>
              <a:latin typeface="Arial Mon"/>
            </a:endParaRPr>
          </a:p>
          <a:p>
            <a:pPr>
              <a:buFont typeface="Wingdings" pitchFamily="2" charset="2"/>
              <a:buChar char="q"/>
            </a:pPr>
            <a:r>
              <a:rPr lang="mn-MN" altLang="zh-TW" smtClean="0">
                <a:solidFill>
                  <a:srgbClr val="4F6228"/>
                </a:solidFill>
                <a:latin typeface="Arial Mon"/>
              </a:rPr>
              <a:t> </a:t>
            </a:r>
            <a:r>
              <a:rPr lang="en-US" altLang="zh-TW" smtClean="0">
                <a:solidFill>
                  <a:srgbClr val="4F6228"/>
                </a:solidFill>
                <a:latin typeface="Arial Mon"/>
              </a:rPr>
              <a:t>ratio of payment</a:t>
            </a:r>
            <a:endParaRPr lang="mn-MN" altLang="zh-TW" smtClean="0">
              <a:solidFill>
                <a:srgbClr val="4F6228"/>
              </a:solidFill>
              <a:latin typeface="Arial Mon"/>
            </a:endParaRPr>
          </a:p>
          <a:p>
            <a:endParaRPr lang="en-US" altLang="zh-TW" u="sng" smtClean="0">
              <a:solidFill>
                <a:srgbClr val="4F6228"/>
              </a:solidFill>
            </a:endParaRPr>
          </a:p>
        </p:txBody>
      </p:sp>
      <p:pic>
        <p:nvPicPr>
          <p:cNvPr id="26627" name="Picture 2" descr="D:\Lektoren Themen\meine offentliche Arbeit\Hog\scan012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"/>
            <a:ext cx="4316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505200"/>
            <a:ext cx="4267200" cy="281940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3429000" y="5334000"/>
            <a:ext cx="2514600" cy="1069975"/>
          </a:xfrm>
          <a:prstGeom prst="wedgeEllipseCallout">
            <a:avLst>
              <a:gd name="adj1" fmla="val 119500"/>
              <a:gd name="adj2" fmla="val 853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dirty="0">
                <a:solidFill>
                  <a:srgbClr val="C00000"/>
                </a:solidFill>
              </a:rPr>
              <a:t>Can we change this situation ?</a:t>
            </a:r>
            <a:endParaRPr kumimoji="0"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777</Words>
  <Application>Microsoft Office PowerPoint</Application>
  <PresentationFormat>On-screen Show (4:3)</PresentationFormat>
  <Paragraphs>225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Calibri</vt:lpstr>
      <vt:lpstr>新細明體</vt:lpstr>
      <vt:lpstr>Arial</vt:lpstr>
      <vt:lpstr>Arial Mon</vt:lpstr>
      <vt:lpstr>Wingdings</vt:lpstr>
      <vt:lpstr>Office Theme</vt:lpstr>
      <vt:lpstr>投影片 1</vt:lpstr>
      <vt:lpstr>content</vt:lpstr>
      <vt:lpstr>MONGOLIA</vt:lpstr>
      <vt:lpstr>Ulaanbaatar, capital of MONGOLIA</vt:lpstr>
      <vt:lpstr>Territory of project implementation of BZ district, sub strickt 14, consulate street</vt:lpstr>
      <vt:lpstr>Disposal site on “ULAAN CHULUUT’’ </vt:lpstr>
      <vt:lpstr>City cleaning  and greening companies  /CGC/and Fund of waste service/FWS/</vt:lpstr>
      <vt:lpstr>Stimulation system</vt:lpstr>
      <vt:lpstr>“waste management ‘’ project</vt:lpstr>
      <vt:lpstr>“waste management ‘’ project</vt:lpstr>
      <vt:lpstr>“waste management ‘’ project</vt:lpstr>
      <vt:lpstr>“waste management ‘’ project</vt:lpstr>
      <vt:lpstr>“waste management ‘’ project</vt:lpstr>
      <vt:lpstr>“waste management ‘’ project</vt:lpstr>
      <vt:lpstr>“waste management ‘’ project</vt:lpstr>
      <vt:lpstr>“waste management ‘’ project</vt:lpstr>
      <vt:lpstr>投影片 17</vt:lpstr>
    </vt:vector>
  </TitlesOfParts>
  <Company>MCS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“Хог хаягдлын менежмент” төслийн танилцуулга</dc:title>
  <dc:creator>User</dc:creator>
  <cp:lastModifiedBy>易俊宏</cp:lastModifiedBy>
  <cp:revision>156</cp:revision>
  <dcterms:created xsi:type="dcterms:W3CDTF">2009-08-11T02:41:27Z</dcterms:created>
  <dcterms:modified xsi:type="dcterms:W3CDTF">2009-08-20T22:15:45Z</dcterms:modified>
</cp:coreProperties>
</file>